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335" r:id="rId3"/>
    <p:sldId id="334" r:id="rId4"/>
    <p:sldId id="330" r:id="rId5"/>
    <p:sldId id="307" r:id="rId6"/>
    <p:sldId id="305" r:id="rId7"/>
    <p:sldId id="306" r:id="rId8"/>
    <p:sldId id="331" r:id="rId9"/>
    <p:sldId id="286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32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25" r:id="rId29"/>
    <p:sldId id="326" r:id="rId30"/>
    <p:sldId id="327" r:id="rId31"/>
    <p:sldId id="333" r:id="rId32"/>
    <p:sldId id="328" r:id="rId33"/>
    <p:sldId id="32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1460" y="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B67A7-42FB-47AE-B872-660BEFE04092}" type="datetimeFigureOut">
              <a:rPr lang="en-GB" smtClean="0"/>
              <a:t>13/12/2020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7C5DB-FFA1-4539-9819-64F6651BB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283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64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0844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2103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0170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0338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5940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3946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4436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3110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3239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747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929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5931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4122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1616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4966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3351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2196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6682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9435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2920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909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423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288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0781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937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440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642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7C5DB-FFA1-4539-9819-64F6651BB91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728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897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94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111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891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347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13/12/2020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010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13/12/2020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134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13/12/2020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011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13/12/2020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6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13/12/2020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15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13/12/2020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61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6D59B-E5E4-479C-B127-4487C909EA12}" type="datetimeFigureOut">
              <a:rPr lang="en-GB" smtClean="0"/>
              <a:t>13/12/2020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86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1.png"/><Relationship Id="rId4" Type="http://schemas.openxmlformats.org/officeDocument/2006/relationships/image" Target="../media/image3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36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37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4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4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1.png"/><Relationship Id="rId4" Type="http://schemas.openxmlformats.org/officeDocument/2006/relationships/image" Target="../media/image3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4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4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.png"/><Relationship Id="rId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60.png"/><Relationship Id="rId7" Type="http://schemas.openxmlformats.org/officeDocument/2006/relationships/image" Target="../media/image20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11" Type="http://schemas.openxmlformats.org/officeDocument/2006/relationships/image" Target="../media/image10.png"/><Relationship Id="rId5" Type="http://schemas.openxmlformats.org/officeDocument/2006/relationships/image" Target="../media/image80.png"/><Relationship Id="rId10" Type="http://schemas.openxmlformats.org/officeDocument/2006/relationships/image" Target="../media/image22.png"/><Relationship Id="rId4" Type="http://schemas.openxmlformats.org/officeDocument/2006/relationships/image" Target="../media/image70.png"/><Relationship Id="rId9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Straight Line and Circle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From a suggestion by Mark Richards (Lancaster Girls’ Grammar School)</a:t>
            </a:r>
          </a:p>
        </p:txBody>
      </p:sp>
    </p:spTree>
    <p:extLst>
      <p:ext uri="{BB962C8B-B14F-4D97-AF65-F5344CB8AC3E}">
        <p14:creationId xmlns:p14="http://schemas.microsoft.com/office/powerpoint/2010/main" val="3816688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9124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2400" i="1" dirty="0" smtClean="0">
                          <a:latin typeface="Cambria Math"/>
                        </a:rPr>
                        <m:t>,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912429" cy="461665"/>
              </a:xfrm>
              <a:prstGeom prst="rect">
                <a:avLst/>
              </a:prstGeom>
              <a:blipFill>
                <a:blip r:embed="rId7"/>
                <a:stretch>
                  <a:fillRect l="-2000" r="-1333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5D411D-3AAA-4E6E-8F73-34A137E6A658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2534116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5,12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  <a:blipFill>
                <a:blip r:embed="rId7"/>
                <a:stretch>
                  <a:fillRect l="-1695" r="-1695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00D737-D7DF-4D38-B5FF-0815350D1B34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238542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7,24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  <a:blipFill>
                <a:blip r:embed="rId7"/>
                <a:stretch>
                  <a:fillRect l="-1695" r="-1695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3B3A6D-07F4-44C0-A56A-E45F7585FA9E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258886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8,15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  <a:blipFill>
                <a:blip r:embed="rId7"/>
                <a:stretch>
                  <a:fillRect l="-1695" r="-1695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DEB89A-7231-480D-8AAA-503F6206EE8A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153764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9,40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  <a:blipFill>
                <a:blip r:embed="rId7"/>
                <a:stretch>
                  <a:fillRect l="-1695" r="-1695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DDEA4B-7567-4EBD-B2DC-29B7C86F1F6C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136326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11,60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  <a:blipFill>
                <a:blip r:embed="rId7"/>
                <a:stretch>
                  <a:fillRect l="-976" r="-1463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265993-B5D4-4359-ABCA-BD970CAA9C32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2918519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12,35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  <a:blipFill>
                <a:blip r:embed="rId7"/>
                <a:stretch>
                  <a:fillRect l="-976" r="-1463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90DDDDA-9E4A-4A3C-8B96-83DB46602461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208968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13,84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  <a:blipFill>
                <a:blip r:embed="rId7"/>
                <a:stretch>
                  <a:fillRect l="-976" r="-1463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1D1F46-1570-4210-8457-FBC491D43565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181182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4221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15,112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422184" cy="461665"/>
              </a:xfrm>
              <a:prstGeom prst="rect">
                <a:avLst/>
              </a:prstGeom>
              <a:blipFill>
                <a:blip r:embed="rId7"/>
                <a:stretch>
                  <a:fillRect l="-858" r="-858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D81E6C-FD05-44DB-AC8C-4A2613F64520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404766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0,21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  <a:blipFill>
                <a:blip r:embed="rId7"/>
                <a:stretch>
                  <a:fillRect l="-976" r="-1463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5F911E-089E-4E44-9B4F-88064D788344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1178319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80536" y="-40139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3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42AA540-97AD-4AAF-B901-CDC5EA4E1327}"/>
              </a:ext>
            </a:extLst>
          </p:cNvPr>
          <p:cNvCxnSpPr/>
          <p:nvPr/>
        </p:nvCxnSpPr>
        <p:spPr>
          <a:xfrm>
            <a:off x="919354" y="5718294"/>
            <a:ext cx="610094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EA6EB9F-0445-4546-8288-645573AC1311}"/>
              </a:ext>
            </a:extLst>
          </p:cNvPr>
          <p:cNvCxnSpPr/>
          <p:nvPr/>
        </p:nvCxnSpPr>
        <p:spPr>
          <a:xfrm>
            <a:off x="1363276" y="1230786"/>
            <a:ext cx="0" cy="490643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1ED8503-F099-4038-9C26-030F953E0930}"/>
                  </a:ext>
                </a:extLst>
              </p:cNvPr>
              <p:cNvSpPr txBox="1"/>
              <p:nvPr/>
            </p:nvSpPr>
            <p:spPr>
              <a:xfrm>
                <a:off x="6916492" y="5685450"/>
                <a:ext cx="486849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1ED8503-F099-4038-9C26-030F953E09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6492" y="5685450"/>
                <a:ext cx="486849" cy="5041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CDD24A7-5D47-4001-AF0F-5DC720EEFE98}"/>
                  </a:ext>
                </a:extLst>
              </p:cNvPr>
              <p:cNvSpPr txBox="1"/>
              <p:nvPr/>
            </p:nvSpPr>
            <p:spPr>
              <a:xfrm>
                <a:off x="847595" y="978717"/>
                <a:ext cx="492665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CDD24A7-5D47-4001-AF0F-5DC720EEF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595" y="978717"/>
                <a:ext cx="492665" cy="5041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Multiply 6">
            <a:extLst>
              <a:ext uri="{FF2B5EF4-FFF2-40B4-BE49-F238E27FC236}">
                <a16:creationId xmlns:a16="http://schemas.microsoft.com/office/drawing/2014/main" id="{948608F2-D119-4B29-876D-2709E08DC886}"/>
              </a:ext>
            </a:extLst>
          </p:cNvPr>
          <p:cNvSpPr/>
          <p:nvPr/>
        </p:nvSpPr>
        <p:spPr>
          <a:xfrm>
            <a:off x="2079499" y="3667921"/>
            <a:ext cx="386277" cy="409810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C2D0090-881E-4FBF-AF1E-01D23C5386DB}"/>
                  </a:ext>
                </a:extLst>
              </p:cNvPr>
              <p:cNvSpPr txBox="1"/>
              <p:nvPr/>
            </p:nvSpPr>
            <p:spPr>
              <a:xfrm>
                <a:off x="866224" y="5712050"/>
                <a:ext cx="531445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C2D0090-881E-4FBF-AF1E-01D23C5386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224" y="5712050"/>
                <a:ext cx="531445" cy="50413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0D4089C4-88B9-4079-AB7F-E8A04EB85EF8}"/>
                  </a:ext>
                </a:extLst>
              </p:cNvPr>
              <p:cNvSpPr/>
              <p:nvPr/>
            </p:nvSpPr>
            <p:spPr>
              <a:xfrm>
                <a:off x="2328205" y="3532407"/>
                <a:ext cx="1226736" cy="5816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/>
                        </a:rPr>
                        <m:t>𝑝</m:t>
                      </m:r>
                      <m:r>
                        <a:rPr lang="en-GB" sz="2400" i="1" dirty="0" smtClean="0">
                          <a:latin typeface="Cambria Math"/>
                        </a:rPr>
                        <m:t>,</m:t>
                      </m:r>
                      <m:r>
                        <a:rPr lang="en-GB" sz="2400" b="0" i="1" dirty="0" smtClean="0">
                          <a:latin typeface="Cambria Math"/>
                        </a:rPr>
                        <m:t>𝑞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0D4089C4-88B9-4079-AB7F-E8A04EB85E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8205" y="3532407"/>
                <a:ext cx="1226736" cy="5816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5971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4221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60,221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422184" cy="461665"/>
              </a:xfrm>
              <a:prstGeom prst="rect">
                <a:avLst/>
              </a:prstGeom>
              <a:blipFill>
                <a:blip r:embed="rId7"/>
                <a:stretch>
                  <a:fillRect l="-858" r="-858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EB99A7-E2EE-411D-8A69-D7B0ACA98133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1184376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4221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88,105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422184" cy="461665"/>
              </a:xfrm>
              <a:prstGeom prst="rect">
                <a:avLst/>
              </a:prstGeom>
              <a:blipFill>
                <a:blip r:embed="rId7"/>
                <a:stretch>
                  <a:fillRect l="-858" r="-858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4280BE-A602-4F31-87AB-92AAB15F0B02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847340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9124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sz="2400" i="1" dirty="0" smtClean="0">
                          <a:latin typeface="Cambria Math"/>
                        </a:rPr>
                        <m:t>,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912429" cy="461665"/>
              </a:xfrm>
              <a:prstGeom prst="rect">
                <a:avLst/>
              </a:prstGeom>
              <a:blipFill>
                <a:blip r:embed="rId7"/>
                <a:stretch>
                  <a:fillRect l="-2000" r="-1333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D94FB1-5956-4BD6-AB10-4A39AFE473DF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389419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12,5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  <a:blipFill>
                <a:blip r:embed="rId7"/>
                <a:stretch>
                  <a:fillRect l="-1695" r="-1695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374A5E-DEDC-48D0-8CCD-97EC4EC2F041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106830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24,7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  <a:blipFill>
                <a:blip r:embed="rId7"/>
                <a:stretch>
                  <a:fillRect l="-1695" r="-1695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847970-EA4B-4BAE-87DF-2FD421A78067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360165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15,8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  <a:blipFill>
                <a:blip r:embed="rId7"/>
                <a:stretch>
                  <a:fillRect l="-1695" r="-1695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327935-47CB-4D5C-AC63-85265B9707A3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385093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40,9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082348" cy="461665"/>
              </a:xfrm>
              <a:prstGeom prst="rect">
                <a:avLst/>
              </a:prstGeom>
              <a:blipFill>
                <a:blip r:embed="rId7"/>
                <a:stretch>
                  <a:fillRect l="-1695" r="-1695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38E129-C204-4ED5-BB34-D3DC67CCA18F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791535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60,11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  <a:blipFill>
                <a:blip r:embed="rId7"/>
                <a:stretch>
                  <a:fillRect l="-976" r="-1463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36C3A8-1EC0-43D1-A6DC-1CE5F502596D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321783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35,12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  <a:blipFill>
                <a:blip r:embed="rId7"/>
                <a:stretch>
                  <a:fillRect l="-976" r="-1463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9C99E9-7620-4BA7-9AF3-A50908A7E518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1036485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84,13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  <a:blipFill>
                <a:blip r:embed="rId7"/>
                <a:stretch>
                  <a:fillRect l="-976" r="-1463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9AF145-E314-419B-BBC0-B38FA187898D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98028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 rot="1620964">
            <a:off x="2225892" y="3907307"/>
            <a:ext cx="162698" cy="19000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2" name="Oval 1"/>
          <p:cNvSpPr/>
          <p:nvPr/>
        </p:nvSpPr>
        <p:spPr>
          <a:xfrm>
            <a:off x="-699234" y="3666956"/>
            <a:ext cx="4109910" cy="41099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19354" y="5718294"/>
            <a:ext cx="610094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363276" y="1230786"/>
            <a:ext cx="0" cy="490643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6916492" y="5685450"/>
                <a:ext cx="486849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6492" y="5685450"/>
                <a:ext cx="486849" cy="5041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847595" y="978717"/>
                <a:ext cx="492665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595" y="978717"/>
                <a:ext cx="492665" cy="5041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Multiply 6"/>
          <p:cNvSpPr/>
          <p:nvPr/>
        </p:nvSpPr>
        <p:spPr>
          <a:xfrm>
            <a:off x="2079499" y="3667921"/>
            <a:ext cx="386277" cy="409810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866224" y="5712050"/>
                <a:ext cx="531445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224" y="5712050"/>
                <a:ext cx="531445" cy="5041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2328205" y="3532407"/>
                <a:ext cx="1226736" cy="5816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/>
                        </a:rPr>
                        <m:t>𝑝</m:t>
                      </m:r>
                      <m:r>
                        <a:rPr lang="en-GB" sz="2400" i="1" dirty="0" smtClean="0">
                          <a:latin typeface="Cambria Math"/>
                        </a:rPr>
                        <m:t>,</m:t>
                      </m:r>
                      <m:r>
                        <a:rPr lang="en-GB" sz="2400" b="0" i="1" dirty="0" smtClean="0">
                          <a:latin typeface="Cambria Math"/>
                        </a:rPr>
                        <m:t>𝑞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8205" y="3532407"/>
                <a:ext cx="1226736" cy="5816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V="1">
            <a:off x="1363276" y="3866477"/>
            <a:ext cx="909362" cy="185181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0710" y="2885704"/>
            <a:ext cx="7152631" cy="35124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1558474" y="4345316"/>
            <a:ext cx="2432327" cy="1355803"/>
            <a:chOff x="1558474" y="4345316"/>
            <a:chExt cx="2432327" cy="135580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2155397" y="4984961"/>
                  <a:ext cx="1835404" cy="7161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>
                      <a:latin typeface="Comic Sans MS" pitchFamily="66" charset="0"/>
                    </a:rPr>
                    <a:t>gradient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/>
                            </a:rPr>
                            <m:t>𝑞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/>
                            </a:rPr>
                            <m:t>𝑝</m:t>
                          </m:r>
                        </m:den>
                      </m:f>
                    </m:oMath>
                  </a14:m>
                  <a:endParaRPr lang="en-GB" sz="2000" dirty="0">
                    <a:latin typeface="Comic Sans MS" pitchFamily="66" charset="0"/>
                  </a:endParaRPr>
                </a:p>
              </p:txBody>
            </p:sp>
          </mc:Choice>
          <mc:Fallback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55397" y="4984961"/>
                  <a:ext cx="1835404" cy="716158"/>
                </a:xfrm>
                <a:prstGeom prst="rect">
                  <a:avLst/>
                </a:prstGeom>
                <a:blipFill>
                  <a:blip r:embed="rId7"/>
                  <a:stretch>
                    <a:fillRect l="-365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Arc 25"/>
            <p:cNvSpPr/>
            <p:nvPr/>
          </p:nvSpPr>
          <p:spPr>
            <a:xfrm>
              <a:off x="1558474" y="4345316"/>
              <a:ext cx="1028251" cy="1028251"/>
            </a:xfrm>
            <a:prstGeom prst="arc">
              <a:avLst>
                <a:gd name="adj1" fmla="val 4852127"/>
                <a:gd name="adj2" fmla="val 8602794"/>
              </a:avLst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858608" y="4414017"/>
            <a:ext cx="2396337" cy="1396286"/>
            <a:chOff x="4858608" y="4414017"/>
            <a:chExt cx="2396337" cy="139628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5419541" y="4414017"/>
                  <a:ext cx="1835404" cy="7161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>
                      <a:latin typeface="Comic Sans MS" pitchFamily="66" charset="0"/>
                    </a:rPr>
                    <a:t>gradient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2800" b="0" i="1" smtClean="0">
                              <a:latin typeface="Cambria Math"/>
                            </a:rPr>
                            <m:t>𝑝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/>
                            </a:rPr>
                            <m:t>𝑞</m:t>
                          </m:r>
                        </m:den>
                      </m:f>
                    </m:oMath>
                  </a14:m>
                  <a:endParaRPr lang="en-GB" sz="2000" dirty="0">
                    <a:latin typeface="Comic Sans MS" pitchFamily="66" charset="0"/>
                  </a:endParaRPr>
                </a:p>
              </p:txBody>
            </p:sp>
          </mc:Choice>
          <mc:Fallback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9541" y="4414017"/>
                  <a:ext cx="1835404" cy="716158"/>
                </a:xfrm>
                <a:prstGeom prst="rect">
                  <a:avLst/>
                </a:prstGeom>
                <a:blipFill>
                  <a:blip r:embed="rId8"/>
                  <a:stretch>
                    <a:fillRect l="-332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Arc 27"/>
            <p:cNvSpPr/>
            <p:nvPr/>
          </p:nvSpPr>
          <p:spPr>
            <a:xfrm>
              <a:off x="4858608" y="4782052"/>
              <a:ext cx="1028251" cy="1028251"/>
            </a:xfrm>
            <a:prstGeom prst="arc">
              <a:avLst>
                <a:gd name="adj1" fmla="val 12005149"/>
                <a:gd name="adj2" fmla="val 16738230"/>
              </a:avLst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ctangle 31"/>
              <p:cNvSpPr/>
              <p:nvPr/>
            </p:nvSpPr>
            <p:spPr>
              <a:xfrm>
                <a:off x="4210045" y="5964119"/>
                <a:ext cx="15770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/>
                  <a:t>“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=−1</m:t>
                    </m:r>
                  </m:oMath>
                </a14:m>
                <a:r>
                  <a:rPr lang="en-GB" dirty="0"/>
                  <a:t>“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045" y="5964119"/>
                <a:ext cx="1577035" cy="369332"/>
              </a:xfrm>
              <a:prstGeom prst="rect">
                <a:avLst/>
              </a:prstGeom>
              <a:blipFill>
                <a:blip r:embed="rId9"/>
                <a:stretch>
                  <a:fillRect l="-3488" t="-8197" r="-2713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2129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" grpId="0" animBg="1"/>
      <p:bldP spid="3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4221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112,15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422184" cy="461665"/>
              </a:xfrm>
              <a:prstGeom prst="rect">
                <a:avLst/>
              </a:prstGeom>
              <a:blipFill>
                <a:blip r:embed="rId7"/>
                <a:stretch>
                  <a:fillRect l="-858" r="-858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288C29-8223-4FC9-A537-43CD24F5BBE1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254512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20,21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252266" cy="461665"/>
              </a:xfrm>
              <a:prstGeom prst="rect">
                <a:avLst/>
              </a:prstGeom>
              <a:blipFill>
                <a:blip r:embed="rId7"/>
                <a:stretch>
                  <a:fillRect l="-976" r="-1463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FBD4A1-EFD8-4BC4-8271-056D7581A04A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1660679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4221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221,60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422184" cy="461665"/>
              </a:xfrm>
              <a:prstGeom prst="rect">
                <a:avLst/>
              </a:prstGeom>
              <a:blipFill>
                <a:blip r:embed="rId7"/>
                <a:stretch>
                  <a:fillRect l="-858" r="-858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58CCAA-C251-4887-851A-89EF0BE40B1D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378684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A194D2-8C63-411A-A2AD-88C770D911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29736" y="5749667"/>
            <a:ext cx="484201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82055" y="2188153"/>
            <a:ext cx="0" cy="389399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370" y="5723600"/>
                <a:ext cx="38638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84" y="1988098"/>
                <a:ext cx="391004" cy="400110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What is the equation of the line that goes through the point shown and is also tangential to a circle centred at the origin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𝑂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?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Write your answer in the form 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𝒂𝒙</m:t>
                    </m:r>
                    <m:r>
                      <a:rPr lang="en-GB" sz="2400" b="1" i="1" dirty="0" smtClean="0">
                        <a:latin typeface="Cambria Math"/>
                      </a:rPr>
                      <m:t>+</m:t>
                    </m:r>
                    <m:r>
                      <a:rPr lang="en-GB" sz="2400" b="1" i="1" dirty="0" smtClean="0">
                        <a:latin typeface="Cambria Math"/>
                      </a:rPr>
                      <m:t>𝒃𝒚</m:t>
                    </m:r>
                    <m:r>
                      <a:rPr lang="en-GB" sz="2400" b="1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4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GB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itchFamily="66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are integers.</a:t>
                </a: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pPr algn="ctr"/>
                <a:r>
                  <a:rPr lang="en-GB" sz="2000" dirty="0">
                    <a:latin typeface="Comic Sans MS" pitchFamily="66" charset="0"/>
                  </a:rPr>
                  <a:t>What is the radius of the circle?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72" y="1031900"/>
                <a:ext cx="6027003" cy="2758319"/>
              </a:xfrm>
              <a:prstGeom prst="rect">
                <a:avLst/>
              </a:prstGeom>
              <a:blipFill>
                <a:blip r:embed="rId5"/>
                <a:stretch>
                  <a:fillRect l="-1113" t="-1104" r="-8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7" name="Multiply 6"/>
          <p:cNvSpPr/>
          <p:nvPr/>
        </p:nvSpPr>
        <p:spPr>
          <a:xfrm>
            <a:off x="1850487" y="4117347"/>
            <a:ext cx="306569" cy="325246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69" y="5744711"/>
                <a:ext cx="42178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047872" y="4014836"/>
                <a:ext cx="14221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105,88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872" y="4014836"/>
                <a:ext cx="1422184" cy="461665"/>
              </a:xfrm>
              <a:prstGeom prst="rect">
                <a:avLst/>
              </a:prstGeom>
              <a:blipFill>
                <a:blip r:embed="rId7"/>
                <a:stretch>
                  <a:fillRect l="-858" r="-858"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1496E603-4D0E-48FF-BB31-3D7C35F7B6FE}"/>
              </a:ext>
            </a:extLst>
          </p:cNvPr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905656-68CC-44E8-B257-940A9E872945}"/>
              </a:ext>
            </a:extLst>
          </p:cNvPr>
          <p:cNvSpPr txBox="1"/>
          <p:nvPr/>
        </p:nvSpPr>
        <p:spPr>
          <a:xfrm>
            <a:off x="6449341" y="4954777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3925467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 rot="1620964">
            <a:off x="2225892" y="3907307"/>
            <a:ext cx="162698" cy="19000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2" name="Oval 1"/>
          <p:cNvSpPr/>
          <p:nvPr/>
        </p:nvSpPr>
        <p:spPr>
          <a:xfrm>
            <a:off x="-699234" y="3666956"/>
            <a:ext cx="4109910" cy="41099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19354" y="5718294"/>
            <a:ext cx="610094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363276" y="1230786"/>
            <a:ext cx="0" cy="490643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6916492" y="5685450"/>
                <a:ext cx="486849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6492" y="5685450"/>
                <a:ext cx="486849" cy="5041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847595" y="978717"/>
                <a:ext cx="492665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595" y="978717"/>
                <a:ext cx="492665" cy="5041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Multiply 6"/>
          <p:cNvSpPr/>
          <p:nvPr/>
        </p:nvSpPr>
        <p:spPr>
          <a:xfrm>
            <a:off x="2079499" y="3667921"/>
            <a:ext cx="386277" cy="409810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866224" y="5712050"/>
                <a:ext cx="531445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224" y="5712050"/>
                <a:ext cx="531445" cy="5041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2328205" y="3532407"/>
                <a:ext cx="1226736" cy="5816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/>
                        </a:rPr>
                        <m:t>𝑝</m:t>
                      </m:r>
                      <m:r>
                        <a:rPr lang="en-GB" sz="2400" i="1" dirty="0" smtClean="0">
                          <a:latin typeface="Cambria Math"/>
                        </a:rPr>
                        <m:t>,</m:t>
                      </m:r>
                      <m:r>
                        <a:rPr lang="en-GB" sz="2400" b="0" i="1" dirty="0" smtClean="0">
                          <a:latin typeface="Cambria Math"/>
                        </a:rPr>
                        <m:t>𝑞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8205" y="3532407"/>
                <a:ext cx="1226736" cy="5816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V="1">
            <a:off x="1363276" y="3866477"/>
            <a:ext cx="909362" cy="185181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0710" y="2885704"/>
            <a:ext cx="7152631" cy="35124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1558474" y="4345316"/>
            <a:ext cx="2432327" cy="1355803"/>
            <a:chOff x="1558474" y="4345316"/>
            <a:chExt cx="2432327" cy="135580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2155397" y="4984961"/>
                  <a:ext cx="1835404" cy="7161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>
                      <a:latin typeface="Comic Sans MS" pitchFamily="66" charset="0"/>
                    </a:rPr>
                    <a:t>gradient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/>
                            </a:rPr>
                            <m:t>𝑞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/>
                            </a:rPr>
                            <m:t>𝑝</m:t>
                          </m:r>
                        </m:den>
                      </m:f>
                    </m:oMath>
                  </a14:m>
                  <a:endParaRPr lang="en-GB" sz="2000" dirty="0">
                    <a:latin typeface="Comic Sans MS" pitchFamily="66" charset="0"/>
                  </a:endParaRPr>
                </a:p>
              </p:txBody>
            </p:sp>
          </mc:Choice>
          <mc:Fallback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55397" y="4984961"/>
                  <a:ext cx="1835404" cy="716158"/>
                </a:xfrm>
                <a:prstGeom prst="rect">
                  <a:avLst/>
                </a:prstGeom>
                <a:blipFill>
                  <a:blip r:embed="rId7"/>
                  <a:stretch>
                    <a:fillRect l="-365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Arc 25"/>
            <p:cNvSpPr/>
            <p:nvPr/>
          </p:nvSpPr>
          <p:spPr>
            <a:xfrm>
              <a:off x="1558474" y="4345316"/>
              <a:ext cx="1028251" cy="1028251"/>
            </a:xfrm>
            <a:prstGeom prst="arc">
              <a:avLst>
                <a:gd name="adj1" fmla="val 4852127"/>
                <a:gd name="adj2" fmla="val 8602794"/>
              </a:avLst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858608" y="4414017"/>
            <a:ext cx="2396337" cy="1396286"/>
            <a:chOff x="4858608" y="4414017"/>
            <a:chExt cx="2396337" cy="139628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5419541" y="4414017"/>
                  <a:ext cx="1835404" cy="7161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>
                      <a:latin typeface="Comic Sans MS" pitchFamily="66" charset="0"/>
                    </a:rPr>
                    <a:t>gradient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2800" b="0" i="1" smtClean="0">
                              <a:latin typeface="Cambria Math"/>
                            </a:rPr>
                            <m:t>𝑝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/>
                            </a:rPr>
                            <m:t>𝑞</m:t>
                          </m:r>
                        </m:den>
                      </m:f>
                    </m:oMath>
                  </a14:m>
                  <a:endParaRPr lang="en-GB" sz="2000" dirty="0">
                    <a:latin typeface="Comic Sans MS" pitchFamily="66" charset="0"/>
                  </a:endParaRPr>
                </a:p>
              </p:txBody>
            </p:sp>
          </mc:Choice>
          <mc:Fallback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9541" y="4414017"/>
                  <a:ext cx="1835404" cy="716158"/>
                </a:xfrm>
                <a:prstGeom prst="rect">
                  <a:avLst/>
                </a:prstGeom>
                <a:blipFill>
                  <a:blip r:embed="rId8"/>
                  <a:stretch>
                    <a:fillRect l="-332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Arc 27"/>
            <p:cNvSpPr/>
            <p:nvPr/>
          </p:nvSpPr>
          <p:spPr>
            <a:xfrm>
              <a:off x="4858608" y="4782052"/>
              <a:ext cx="1028251" cy="1028251"/>
            </a:xfrm>
            <a:prstGeom prst="arc">
              <a:avLst>
                <a:gd name="adj1" fmla="val 12005149"/>
                <a:gd name="adj2" fmla="val 16738230"/>
              </a:avLst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5993747" y="900673"/>
                <a:ext cx="2931904" cy="3241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b="0" dirty="0"/>
                  <a:t>  “</a:t>
                </a:r>
                <a14:m>
                  <m:oMath xmlns:m="http://schemas.openxmlformats.org/officeDocument/2006/math">
                    <m:r>
                      <a:rPr lang="en-GB" sz="2000" i="1">
                        <a:latin typeface="Cambria Math"/>
                      </a:rPr>
                      <m:t>𝑦</m:t>
                    </m:r>
                    <m:r>
                      <a:rPr lang="en-GB" sz="2000" i="1">
                        <a:latin typeface="Cambria Math"/>
                      </a:rPr>
                      <m:t>=</m:t>
                    </m:r>
                    <m:r>
                      <a:rPr lang="en-GB" sz="2000" i="1">
                        <a:latin typeface="Cambria Math"/>
                      </a:rPr>
                      <m:t>𝑚𝑥</m:t>
                    </m:r>
                    <m:r>
                      <a:rPr lang="en-GB" sz="2000" i="1">
                        <a:latin typeface="Cambria Math"/>
                      </a:rPr>
                      <m:t>+</m:t>
                    </m:r>
                    <m:r>
                      <a:rPr lang="en-GB" sz="2000" i="1">
                        <a:latin typeface="Cambria Math"/>
                      </a:rPr>
                      <m:t>𝑐</m:t>
                    </m:r>
                  </m:oMath>
                </a14:m>
                <a:r>
                  <a:rPr lang="en-GB" sz="2000" b="0" dirty="0"/>
                  <a:t>“</a:t>
                </a:r>
                <a:endParaRPr lang="en-GB" sz="1600" dirty="0">
                  <a:latin typeface="Comic Sans MS" pitchFamily="66" charset="0"/>
                </a:endParaRP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b="0" dirty="0"/>
                  <a:t>  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𝑦</m:t>
                    </m:r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2000" b="0" i="1" smtClean="0">
                                <a:latin typeface="Cambria Math"/>
                              </a:rPr>
                              <m:t>𝑝</m:t>
                            </m:r>
                          </m:num>
                          <m:den>
                            <m:r>
                              <a:rPr lang="en-GB" sz="2000" b="0" i="1" smtClean="0">
                                <a:latin typeface="Cambria Math"/>
                              </a:rPr>
                              <m:t>𝑞</m:t>
                            </m:r>
                          </m:den>
                        </m:f>
                      </m:e>
                    </m:d>
                    <m:r>
                      <a:rPr lang="en-GB" sz="2000" b="0" i="1" smtClean="0">
                        <a:latin typeface="Cambria Math"/>
                      </a:rPr>
                      <m:t>𝑥</m:t>
                    </m:r>
                    <m:r>
                      <a:rPr lang="en-GB" sz="2000" b="0" i="1" smtClean="0">
                        <a:latin typeface="Cambria Math"/>
                      </a:rPr>
                      <m:t>+</m:t>
                    </m:r>
                    <m:r>
                      <a:rPr lang="en-GB" sz="2000" b="0" i="1" smtClean="0">
                        <a:latin typeface="Cambria Math"/>
                      </a:rPr>
                      <m:t>𝑐</m:t>
                    </m:r>
                  </m:oMath>
                </a14:m>
                <a:endParaRPr lang="en-GB" sz="2000" dirty="0">
                  <a:latin typeface="Comic Sans MS" pitchFamily="66" charset="0"/>
                </a:endParaRP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/>
                          </a:rPr>
                          <m:t>𝑞</m:t>
                        </m:r>
                      </m:e>
                    </m:d>
                    <m:r>
                      <a:rPr lang="en-GB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i="1">
                                <a:latin typeface="Cambria Math"/>
                              </a:rPr>
                              <m:t>−</m:t>
                            </m:r>
                            <m:r>
                              <a:rPr lang="en-GB" sz="2000" i="1">
                                <a:latin typeface="Cambria Math"/>
                              </a:rPr>
                              <m:t>𝑝</m:t>
                            </m:r>
                          </m:num>
                          <m:den>
                            <m:r>
                              <a:rPr lang="en-GB" sz="2000" i="1">
                                <a:latin typeface="Cambria Math"/>
                              </a:rPr>
                              <m:t>𝑞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/>
                          </a:rPr>
                          <m:t>𝑝</m:t>
                        </m:r>
                      </m:e>
                    </m:d>
                    <m:r>
                      <a:rPr lang="en-GB" sz="2000" i="1">
                        <a:latin typeface="Cambria Math"/>
                      </a:rPr>
                      <m:t>+</m:t>
                    </m:r>
                    <m:r>
                      <a:rPr lang="en-GB" sz="2000" i="1">
                        <a:latin typeface="Cambria Math"/>
                      </a:rPr>
                      <m:t>𝑐</m:t>
                    </m:r>
                  </m:oMath>
                </a14:m>
                <a:endParaRPr lang="en-GB" sz="2000" dirty="0">
                  <a:latin typeface="Comic Sans MS" pitchFamily="66" charset="0"/>
                </a:endParaRP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b="0" dirty="0"/>
                  <a:t>   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𝑐</m:t>
                    </m:r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r>
                      <a:rPr lang="en-GB" sz="2000" b="0" i="1" smtClean="0">
                        <a:latin typeface="Cambria Math"/>
                      </a:rPr>
                      <m:t>𝑞</m:t>
                    </m:r>
                    <m:r>
                      <a:rPr lang="en-GB" sz="20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000" b="0" i="1" smtClean="0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en-GB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𝑞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000" b="0" i="1" smtClean="0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en-GB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000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000" b="0" i="1" smtClean="0">
                                <a:latin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en-GB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endParaRPr lang="en-GB" sz="2000" dirty="0">
                  <a:latin typeface="Comic Sans MS" pitchFamily="66" charset="0"/>
                </a:endParaRPr>
              </a:p>
              <a:p>
                <a:endParaRPr lang="en-GB" sz="2000" dirty="0"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3747" y="900673"/>
                <a:ext cx="2931904" cy="3241978"/>
              </a:xfrm>
              <a:prstGeom prst="rect">
                <a:avLst/>
              </a:prstGeom>
              <a:blipFill>
                <a:blip r:embed="rId9"/>
                <a:stretch>
                  <a:fillRect t="-1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253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 rot="1620964">
            <a:off x="2225892" y="3907307"/>
            <a:ext cx="162698" cy="19000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2" name="Oval 1"/>
          <p:cNvSpPr/>
          <p:nvPr/>
        </p:nvSpPr>
        <p:spPr>
          <a:xfrm>
            <a:off x="-699234" y="3666956"/>
            <a:ext cx="4109910" cy="41099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19354" y="5718294"/>
            <a:ext cx="610094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363276" y="1230786"/>
            <a:ext cx="0" cy="490643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916492" y="5685450"/>
                <a:ext cx="486849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6492" y="5685450"/>
                <a:ext cx="486849" cy="5041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47595" y="978717"/>
                <a:ext cx="492665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595" y="978717"/>
                <a:ext cx="492665" cy="5041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Multiply 6"/>
          <p:cNvSpPr/>
          <p:nvPr/>
        </p:nvSpPr>
        <p:spPr>
          <a:xfrm>
            <a:off x="2079499" y="3667921"/>
            <a:ext cx="386277" cy="409810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66224" y="5712050"/>
                <a:ext cx="531445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224" y="5712050"/>
                <a:ext cx="531445" cy="5041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328205" y="3532407"/>
                <a:ext cx="1226736" cy="5816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/>
                        </a:rPr>
                        <m:t>𝑝</m:t>
                      </m:r>
                      <m:r>
                        <a:rPr lang="en-GB" sz="2400" i="1" dirty="0" smtClean="0">
                          <a:latin typeface="Cambria Math"/>
                        </a:rPr>
                        <m:t>,</m:t>
                      </m:r>
                      <m:r>
                        <a:rPr lang="en-GB" sz="2400" b="0" i="1" dirty="0" smtClean="0">
                          <a:latin typeface="Cambria Math"/>
                        </a:rPr>
                        <m:t>𝑞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8205" y="3532407"/>
                <a:ext cx="1226736" cy="5816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993747" y="900673"/>
                <a:ext cx="2931904" cy="39405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b="0" dirty="0"/>
                  <a:t>  “</a:t>
                </a:r>
                <a14:m>
                  <m:oMath xmlns:m="http://schemas.openxmlformats.org/officeDocument/2006/math">
                    <m:r>
                      <a:rPr lang="en-GB" sz="2000" i="1">
                        <a:latin typeface="Cambria Math"/>
                      </a:rPr>
                      <m:t>𝑦</m:t>
                    </m:r>
                    <m:r>
                      <a:rPr lang="en-GB" sz="2000" i="1">
                        <a:latin typeface="Cambria Math"/>
                      </a:rPr>
                      <m:t>=</m:t>
                    </m:r>
                    <m:r>
                      <a:rPr lang="en-GB" sz="2000" i="1">
                        <a:latin typeface="Cambria Math"/>
                      </a:rPr>
                      <m:t>𝑚𝑥</m:t>
                    </m:r>
                    <m:r>
                      <a:rPr lang="en-GB" sz="2000" i="1">
                        <a:latin typeface="Cambria Math"/>
                      </a:rPr>
                      <m:t>+</m:t>
                    </m:r>
                    <m:r>
                      <a:rPr lang="en-GB" sz="2000" i="1">
                        <a:latin typeface="Cambria Math"/>
                      </a:rPr>
                      <m:t>𝑐</m:t>
                    </m:r>
                  </m:oMath>
                </a14:m>
                <a:r>
                  <a:rPr lang="en-GB" sz="2000" b="0" dirty="0"/>
                  <a:t>“</a:t>
                </a:r>
                <a:endParaRPr lang="en-GB" sz="1600" dirty="0">
                  <a:latin typeface="Comic Sans MS" pitchFamily="66" charset="0"/>
                </a:endParaRP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b="0" dirty="0"/>
                  <a:t>  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𝑦</m:t>
                    </m:r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2000" b="0" i="1" smtClean="0">
                                <a:latin typeface="Cambria Math"/>
                              </a:rPr>
                              <m:t>𝑝</m:t>
                            </m:r>
                          </m:num>
                          <m:den>
                            <m:r>
                              <a:rPr lang="en-GB" sz="2000" b="0" i="1" smtClean="0">
                                <a:latin typeface="Cambria Math"/>
                              </a:rPr>
                              <m:t>𝑞</m:t>
                            </m:r>
                          </m:den>
                        </m:f>
                      </m:e>
                    </m:d>
                    <m:r>
                      <a:rPr lang="en-GB" sz="2000" b="0" i="1" smtClean="0">
                        <a:latin typeface="Cambria Math"/>
                      </a:rPr>
                      <m:t>𝑥</m:t>
                    </m:r>
                    <m:r>
                      <a:rPr lang="en-GB" sz="2000" b="0" i="1" smtClean="0">
                        <a:latin typeface="Cambria Math"/>
                      </a:rPr>
                      <m:t>+</m:t>
                    </m:r>
                    <m:r>
                      <a:rPr lang="en-GB" sz="2000" b="0" i="1" smtClean="0">
                        <a:latin typeface="Cambria Math"/>
                      </a:rPr>
                      <m:t>𝑐</m:t>
                    </m:r>
                  </m:oMath>
                </a14:m>
                <a:endParaRPr lang="en-GB" sz="2000" dirty="0">
                  <a:latin typeface="Comic Sans MS" pitchFamily="66" charset="0"/>
                </a:endParaRP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/>
                          </a:rPr>
                          <m:t>𝑞</m:t>
                        </m:r>
                      </m:e>
                    </m:d>
                    <m:r>
                      <a:rPr lang="en-GB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i="1">
                                <a:latin typeface="Cambria Math"/>
                              </a:rPr>
                              <m:t>−</m:t>
                            </m:r>
                            <m:r>
                              <a:rPr lang="en-GB" sz="2000" i="1">
                                <a:latin typeface="Cambria Math"/>
                              </a:rPr>
                              <m:t>𝑝</m:t>
                            </m:r>
                          </m:num>
                          <m:den>
                            <m:r>
                              <a:rPr lang="en-GB" sz="2000" i="1">
                                <a:latin typeface="Cambria Math"/>
                              </a:rPr>
                              <m:t>𝑞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/>
                          </a:rPr>
                          <m:t>𝑝</m:t>
                        </m:r>
                      </m:e>
                    </m:d>
                    <m:r>
                      <a:rPr lang="en-GB" sz="2000" i="1">
                        <a:latin typeface="Cambria Math"/>
                      </a:rPr>
                      <m:t>+</m:t>
                    </m:r>
                    <m:r>
                      <a:rPr lang="en-GB" sz="2000" i="1">
                        <a:latin typeface="Cambria Math"/>
                      </a:rPr>
                      <m:t>𝑐</m:t>
                    </m:r>
                  </m:oMath>
                </a14:m>
                <a:endParaRPr lang="en-GB" sz="2000" dirty="0">
                  <a:latin typeface="Comic Sans MS" pitchFamily="66" charset="0"/>
                </a:endParaRPr>
              </a:p>
              <a:p>
                <a:endParaRPr lang="en-GB" sz="2000" dirty="0">
                  <a:latin typeface="Comic Sans MS" pitchFamily="66" charset="0"/>
                </a:endParaRPr>
              </a:p>
              <a:p>
                <a:r>
                  <a:rPr lang="en-GB" sz="2000" b="0" dirty="0"/>
                  <a:t>   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𝑐</m:t>
                    </m:r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r>
                      <a:rPr lang="en-GB" sz="2000" b="0" i="1" smtClean="0">
                        <a:latin typeface="Cambria Math"/>
                      </a:rPr>
                      <m:t>𝑞</m:t>
                    </m:r>
                    <m:r>
                      <a:rPr lang="en-GB" sz="20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000" b="0" i="1" smtClean="0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en-GB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𝑞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000" b="0" i="1" smtClean="0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en-GB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000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000" b="0" i="1" smtClean="0">
                                <a:latin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en-GB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endParaRPr lang="en-GB" sz="2000" dirty="0">
                  <a:latin typeface="Comic Sans MS" pitchFamily="66" charset="0"/>
                </a:endParaRPr>
              </a:p>
              <a:p>
                <a:endParaRPr lang="en-GB" sz="2000" i="1" dirty="0">
                  <a:latin typeface="Cambria Math"/>
                </a:endParaRPr>
              </a:p>
              <a:p>
                <a:r>
                  <a:rPr lang="en-GB" sz="2000" i="1" dirty="0">
                    <a:latin typeface="Cambria Math"/>
                  </a:rPr>
                  <a:t>     </a:t>
                </a:r>
                <a14:m>
                  <m:oMath xmlns:m="http://schemas.openxmlformats.org/officeDocument/2006/math">
                    <m:r>
                      <a:rPr lang="en-GB" sz="2000" i="1">
                        <a:latin typeface="Cambria Math"/>
                      </a:rPr>
                      <m:t>𝑦</m:t>
                    </m:r>
                    <m:r>
                      <a:rPr lang="en-GB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i="1">
                                <a:latin typeface="Cambria Math"/>
                              </a:rPr>
                              <m:t>−</m:t>
                            </m:r>
                            <m:r>
                              <a:rPr lang="en-GB" sz="2000" i="1">
                                <a:latin typeface="Cambria Math"/>
                              </a:rPr>
                              <m:t>𝑝</m:t>
                            </m:r>
                          </m:num>
                          <m:den>
                            <m:r>
                              <a:rPr lang="en-GB" sz="2000" i="1">
                                <a:latin typeface="Cambria Math"/>
                              </a:rPr>
                              <m:t>𝑞</m:t>
                            </m:r>
                          </m:den>
                        </m:f>
                      </m:e>
                    </m:d>
                    <m:r>
                      <a:rPr lang="en-GB" sz="2000" i="1">
                        <a:latin typeface="Cambria Math"/>
                      </a:rPr>
                      <m:t>𝑥</m:t>
                    </m:r>
                    <m:r>
                      <a:rPr lang="en-GB" sz="20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000" i="1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en-GB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000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000" i="1">
                                <a:latin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en-GB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000" i="1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endParaRPr lang="en-GB" sz="2000" dirty="0">
                  <a:latin typeface="Comic Sans MS" pitchFamily="66" charset="0"/>
                </a:endParaRPr>
              </a:p>
              <a:p>
                <a:endParaRPr lang="en-GB" sz="20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3747" y="900673"/>
                <a:ext cx="2931904" cy="3940566"/>
              </a:xfrm>
              <a:prstGeom prst="rect">
                <a:avLst/>
              </a:prstGeom>
              <a:blipFill>
                <a:blip r:embed="rId7"/>
                <a:stretch>
                  <a:fillRect t="-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4961600" y="4632405"/>
            <a:ext cx="3964051" cy="1220435"/>
            <a:chOff x="4961600" y="4632405"/>
            <a:chExt cx="3964051" cy="12204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/>
                <p:cNvSpPr/>
                <p:nvPr/>
              </p:nvSpPr>
              <p:spPr>
                <a:xfrm>
                  <a:off x="5336912" y="4632405"/>
                  <a:ext cx="3588739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/>
                    <a:t> </a:t>
                  </a:r>
                  <a14:m>
                    <m:oMath xmlns:m="http://schemas.openxmlformats.org/officeDocument/2006/math">
                      <m:r>
                        <a:rPr lang="en-GB" sz="3200" i="1">
                          <a:latin typeface="Cambria Math"/>
                        </a:rPr>
                        <m:t>𝑞𝑦</m:t>
                      </m:r>
                      <m:r>
                        <a:rPr lang="en-GB" sz="3200" i="1">
                          <a:latin typeface="Cambria Math"/>
                        </a:rPr>
                        <m:t>+</m:t>
                      </m:r>
                      <m:r>
                        <a:rPr lang="en-GB" sz="3200" i="1">
                          <a:latin typeface="Cambria Math"/>
                        </a:rPr>
                        <m:t>𝑝𝑥</m:t>
                      </m:r>
                      <m:r>
                        <a:rPr lang="en-GB" sz="32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i="1"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GB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3200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i="1">
                              <a:latin typeface="Cambria Math"/>
                            </a:rPr>
                            <m:t>𝑞</m:t>
                          </m:r>
                        </m:e>
                        <m:sup>
                          <m:r>
                            <a:rPr lang="en-GB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a14:m>
                  <a:endParaRPr lang="en-GB" sz="3200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4" name="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6912" y="4632405"/>
                  <a:ext cx="3588739" cy="58477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Arc 5"/>
            <p:cNvSpPr/>
            <p:nvPr/>
          </p:nvSpPr>
          <p:spPr>
            <a:xfrm>
              <a:off x="4961600" y="4965736"/>
              <a:ext cx="887104" cy="887104"/>
            </a:xfrm>
            <a:prstGeom prst="arc">
              <a:avLst>
                <a:gd name="adj1" fmla="val 12634753"/>
                <a:gd name="adj2" fmla="val 16495623"/>
              </a:avLst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5" name="Straight Connector 4"/>
          <p:cNvCxnSpPr/>
          <p:nvPr/>
        </p:nvCxnSpPr>
        <p:spPr>
          <a:xfrm flipV="1">
            <a:off x="1363276" y="3866477"/>
            <a:ext cx="909362" cy="185181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0710" y="2885704"/>
            <a:ext cx="7152631" cy="35124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64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 rot="1620964">
            <a:off x="2225892" y="3907307"/>
            <a:ext cx="162698" cy="19000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78318" y="318628"/>
            <a:ext cx="418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itchFamily="66" charset="0"/>
              </a:rPr>
              <a:t>Straight Line and Circle</a:t>
            </a:r>
          </a:p>
        </p:txBody>
      </p:sp>
      <p:sp>
        <p:nvSpPr>
          <p:cNvPr id="2" name="Oval 1"/>
          <p:cNvSpPr/>
          <p:nvPr/>
        </p:nvSpPr>
        <p:spPr>
          <a:xfrm>
            <a:off x="-699234" y="3666956"/>
            <a:ext cx="4109910" cy="41099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19354" y="5718294"/>
            <a:ext cx="610094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363276" y="1230786"/>
            <a:ext cx="0" cy="490643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916492" y="5685450"/>
                <a:ext cx="486849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6492" y="5685450"/>
                <a:ext cx="486849" cy="50413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47595" y="978717"/>
                <a:ext cx="492665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595" y="978717"/>
                <a:ext cx="492665" cy="50413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Multiply 6"/>
          <p:cNvSpPr/>
          <p:nvPr/>
        </p:nvSpPr>
        <p:spPr>
          <a:xfrm>
            <a:off x="2079499" y="3667921"/>
            <a:ext cx="386277" cy="409810"/>
          </a:xfrm>
          <a:prstGeom prst="mathMultiply">
            <a:avLst>
              <a:gd name="adj1" fmla="val 388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66224" y="5712050"/>
                <a:ext cx="531445" cy="5041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224" y="5712050"/>
                <a:ext cx="531445" cy="50413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328205" y="3532407"/>
                <a:ext cx="1226736" cy="5816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(</m:t>
                      </m:r>
                      <m:r>
                        <a:rPr lang="en-GB" sz="2400" b="0" i="1" dirty="0" smtClean="0">
                          <a:latin typeface="Cambria Math"/>
                        </a:rPr>
                        <m:t>𝑝</m:t>
                      </m:r>
                      <m:r>
                        <a:rPr lang="en-GB" sz="2400" i="1" dirty="0" smtClean="0">
                          <a:latin typeface="Cambria Math"/>
                        </a:rPr>
                        <m:t>,</m:t>
                      </m:r>
                      <m:r>
                        <a:rPr lang="en-GB" sz="2400" b="0" i="1" dirty="0" smtClean="0">
                          <a:latin typeface="Cambria Math"/>
                        </a:rPr>
                        <m:t>𝑞</m:t>
                      </m:r>
                      <m:r>
                        <a:rPr lang="en-GB" sz="24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8205" y="3532407"/>
                <a:ext cx="1226736" cy="5816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701719" y="1230786"/>
                <a:ext cx="2698816" cy="155048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GB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sz="3200" i="1"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GB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3200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i="1">
                              <a:latin typeface="Cambria Math"/>
                            </a:rPr>
                            <m:t>𝑞</m:t>
                          </m:r>
                        </m:e>
                        <m:sup>
                          <m:r>
                            <a:rPr lang="en-GB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GB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en-GB" sz="32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3200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en-GB" sz="32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1719" y="1230786"/>
                <a:ext cx="2698816" cy="155048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V="1">
            <a:off x="1363276" y="3866477"/>
            <a:ext cx="909362" cy="185181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0710" y="2885704"/>
            <a:ext cx="7152631" cy="35124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BAAEC60-CDE1-486D-8338-0F11930D77DC}"/>
                  </a:ext>
                </a:extLst>
              </p:cNvPr>
              <p:cNvSpPr txBox="1"/>
              <p:nvPr/>
            </p:nvSpPr>
            <p:spPr>
              <a:xfrm>
                <a:off x="1345108" y="4698491"/>
                <a:ext cx="112066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BAAEC60-CDE1-486D-8338-0F11930D77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5108" y="4698491"/>
                <a:ext cx="1120668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>
            <a:extLst>
              <a:ext uri="{FF2B5EF4-FFF2-40B4-BE49-F238E27FC236}">
                <a16:creationId xmlns:a16="http://schemas.microsoft.com/office/drawing/2014/main" id="{9B35F333-9FE5-4638-9315-65F110366E2B}"/>
              </a:ext>
            </a:extLst>
          </p:cNvPr>
          <p:cNvGrpSpPr/>
          <p:nvPr/>
        </p:nvGrpSpPr>
        <p:grpSpPr>
          <a:xfrm>
            <a:off x="4961600" y="4632405"/>
            <a:ext cx="3964051" cy="1220435"/>
            <a:chOff x="4961600" y="4632405"/>
            <a:chExt cx="3964051" cy="12204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06E80C3C-A555-4175-97CD-A65D4B994592}"/>
                    </a:ext>
                  </a:extLst>
                </p:cNvPr>
                <p:cNvSpPr/>
                <p:nvPr/>
              </p:nvSpPr>
              <p:spPr>
                <a:xfrm>
                  <a:off x="5336912" y="4632405"/>
                  <a:ext cx="3588739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/>
                    <a:t> </a:t>
                  </a:r>
                  <a14:m>
                    <m:oMath xmlns:m="http://schemas.openxmlformats.org/officeDocument/2006/math">
                      <m:r>
                        <a:rPr lang="en-GB" sz="3200" i="1">
                          <a:latin typeface="Cambria Math"/>
                        </a:rPr>
                        <m:t>𝑞𝑦</m:t>
                      </m:r>
                      <m:r>
                        <a:rPr lang="en-GB" sz="3200" i="1">
                          <a:latin typeface="Cambria Math"/>
                        </a:rPr>
                        <m:t>+</m:t>
                      </m:r>
                      <m:r>
                        <a:rPr lang="en-GB" sz="3200" i="1">
                          <a:latin typeface="Cambria Math"/>
                        </a:rPr>
                        <m:t>𝑝𝑥</m:t>
                      </m:r>
                      <m:r>
                        <a:rPr lang="en-GB" sz="32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i="1"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GB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3200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i="1">
                              <a:latin typeface="Cambria Math"/>
                            </a:rPr>
                            <m:t>𝑞</m:t>
                          </m:r>
                        </m:e>
                        <m:sup>
                          <m:r>
                            <a:rPr lang="en-GB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a14:m>
                  <a:endParaRPr lang="en-GB" sz="3200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06E80C3C-A555-4175-97CD-A65D4B99459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6912" y="4632405"/>
                  <a:ext cx="3588739" cy="58477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Arc 29">
              <a:extLst>
                <a:ext uri="{FF2B5EF4-FFF2-40B4-BE49-F238E27FC236}">
                  <a16:creationId xmlns:a16="http://schemas.microsoft.com/office/drawing/2014/main" id="{7F7ADF40-9AB9-4823-A023-0C1E29A5E2FB}"/>
                </a:ext>
              </a:extLst>
            </p:cNvPr>
            <p:cNvSpPr/>
            <p:nvPr/>
          </p:nvSpPr>
          <p:spPr>
            <a:xfrm>
              <a:off x="4961600" y="4965736"/>
              <a:ext cx="887104" cy="887104"/>
            </a:xfrm>
            <a:prstGeom prst="arc">
              <a:avLst>
                <a:gd name="adj1" fmla="val 12634753"/>
                <a:gd name="adj2" fmla="val 16495623"/>
              </a:avLst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ABE6552-D9A7-48C8-B809-4B22FE5528C8}"/>
              </a:ext>
            </a:extLst>
          </p:cNvPr>
          <p:cNvGrpSpPr/>
          <p:nvPr/>
        </p:nvGrpSpPr>
        <p:grpSpPr>
          <a:xfrm>
            <a:off x="4961600" y="4632405"/>
            <a:ext cx="4122531" cy="1220434"/>
            <a:chOff x="4961600" y="4632405"/>
            <a:chExt cx="3983951" cy="1220435"/>
          </a:xfrm>
          <a:solidFill>
            <a:schemeClr val="bg1"/>
          </a:solidFill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E76D7AA9-67A4-4049-B747-90510E4FABFD}"/>
                    </a:ext>
                  </a:extLst>
                </p:cNvPr>
                <p:cNvSpPr/>
                <p:nvPr/>
              </p:nvSpPr>
              <p:spPr>
                <a:xfrm>
                  <a:off x="5336912" y="4632405"/>
                  <a:ext cx="3608639" cy="560587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/>
                    <a:t> </a:t>
                  </a:r>
                  <a14:m>
                    <m:oMath xmlns:m="http://schemas.openxmlformats.org/officeDocument/2006/math">
                      <m:r>
                        <a:rPr lang="en-GB" sz="3200" i="1">
                          <a:latin typeface="Cambria Math"/>
                        </a:rPr>
                        <m:t>𝑞𝑦</m:t>
                      </m:r>
                      <m:r>
                        <a:rPr lang="en-GB" sz="3200" i="1">
                          <a:latin typeface="Cambria Math"/>
                        </a:rPr>
                        <m:t>+</m:t>
                      </m:r>
                      <m:r>
                        <a:rPr lang="en-GB" sz="3200" i="1">
                          <a:latin typeface="Cambria Math"/>
                        </a:rPr>
                        <m:t>𝑝𝑥</m:t>
                      </m:r>
                      <m:r>
                        <a:rPr lang="en-GB" sz="32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a14:m>
                  <a:r>
                    <a:rPr lang="en-GB" sz="3200" dirty="0">
                      <a:latin typeface="Comic Sans MS" pitchFamily="66" charset="0"/>
                    </a:rPr>
                    <a:t>         </a:t>
                  </a:r>
                </a:p>
              </p:txBody>
            </p:sp>
          </mc:Choice>
          <mc:Fallback xmlns="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E76D7AA9-67A4-4049-B747-90510E4FABF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6912" y="4632405"/>
                  <a:ext cx="3608639" cy="560587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Arc 32">
              <a:extLst>
                <a:ext uri="{FF2B5EF4-FFF2-40B4-BE49-F238E27FC236}">
                  <a16:creationId xmlns:a16="http://schemas.microsoft.com/office/drawing/2014/main" id="{923431EB-611C-4D80-BDCB-40DCD9F2CCD4}"/>
                </a:ext>
              </a:extLst>
            </p:cNvPr>
            <p:cNvSpPr/>
            <p:nvPr/>
          </p:nvSpPr>
          <p:spPr>
            <a:xfrm>
              <a:off x="4961600" y="4965736"/>
              <a:ext cx="887104" cy="887104"/>
            </a:xfrm>
            <a:prstGeom prst="arc">
              <a:avLst>
                <a:gd name="adj1" fmla="val 12634753"/>
                <a:gd name="adj2" fmla="val 16495623"/>
              </a:avLst>
            </a:prstGeom>
            <a:noFill/>
            <a:ln w="1905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14FE1F2-B572-4C4A-B68B-5AB873D73AF1}"/>
              </a:ext>
            </a:extLst>
          </p:cNvPr>
          <p:cNvCxnSpPr/>
          <p:nvPr/>
        </p:nvCxnSpPr>
        <p:spPr>
          <a:xfrm>
            <a:off x="2272638" y="3843809"/>
            <a:ext cx="0" cy="18720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5533F17-EC5E-4013-90D9-CFFA9DFB8CDA}"/>
                  </a:ext>
                </a:extLst>
              </p:cNvPr>
              <p:cNvSpPr/>
              <p:nvPr/>
            </p:nvSpPr>
            <p:spPr>
              <a:xfrm>
                <a:off x="2266577" y="4610792"/>
                <a:ext cx="42800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𝑞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5533F17-EC5E-4013-90D9-CFFA9DFB8C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6577" y="4610792"/>
                <a:ext cx="428001" cy="461665"/>
              </a:xfrm>
              <a:prstGeom prst="rect">
                <a:avLst/>
              </a:prstGeom>
              <a:blipFill>
                <a:blip r:embed="rId11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D431AEF-7F74-40FA-97AA-423548E1B548}"/>
                  </a:ext>
                </a:extLst>
              </p:cNvPr>
              <p:cNvSpPr/>
              <p:nvPr/>
            </p:nvSpPr>
            <p:spPr>
              <a:xfrm>
                <a:off x="1598280" y="5614550"/>
                <a:ext cx="42890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FD431AEF-7F74-40FA-97AA-423548E1B5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8280" y="5614550"/>
                <a:ext cx="428900" cy="461665"/>
              </a:xfrm>
              <a:prstGeom prst="rect">
                <a:avLst/>
              </a:prstGeom>
              <a:blipFill>
                <a:blip r:embed="rId12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513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13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9FE6B-D374-410D-B127-DC5CB4435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40941-0850-4946-8444-163479499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720" y="1300480"/>
            <a:ext cx="8514080" cy="4886959"/>
          </a:xfrm>
        </p:spPr>
        <p:txBody>
          <a:bodyPr>
            <a:normAutofit fontScale="92500"/>
          </a:bodyPr>
          <a:lstStyle/>
          <a:p>
            <a:r>
              <a:rPr lang="en-GB" dirty="0"/>
              <a:t>All coordinates are the shorter lengths of Pythagorean triples.</a:t>
            </a:r>
            <a:br>
              <a:rPr lang="en-GB" dirty="0"/>
            </a:br>
            <a:endParaRPr lang="en-GB" dirty="0"/>
          </a:p>
          <a:p>
            <a:r>
              <a:rPr lang="en-GB" dirty="0"/>
              <a:t>The triples used are:</a:t>
            </a:r>
            <a:br>
              <a:rPr lang="en-GB" dirty="0"/>
            </a:br>
            <a:endParaRPr lang="en-GB" dirty="0"/>
          </a:p>
          <a:p>
            <a:pPr lvl="1"/>
            <a:r>
              <a:rPr lang="en-GB" dirty="0"/>
              <a:t>(3,4,5)		(5,12,13)	(7,24,25)	(8,15,17)</a:t>
            </a:r>
            <a:br>
              <a:rPr lang="en-GB" dirty="0"/>
            </a:br>
            <a:endParaRPr lang="en-GB" dirty="0"/>
          </a:p>
          <a:p>
            <a:pPr lvl="1"/>
            <a:r>
              <a:rPr lang="en-GB" dirty="0"/>
              <a:t>(9,40,41)	(11,60,61)	(12,35,37)	(13,84,85)</a:t>
            </a:r>
            <a:br>
              <a:rPr lang="en-GB" dirty="0"/>
            </a:br>
            <a:endParaRPr lang="en-GB" dirty="0"/>
          </a:p>
          <a:p>
            <a:pPr lvl="1"/>
            <a:r>
              <a:rPr lang="en-GB" dirty="0"/>
              <a:t>(15,112,113)	(20,21,29)	(60,221,229)	(88,105,137)</a:t>
            </a:r>
          </a:p>
        </p:txBody>
      </p:sp>
    </p:spTree>
    <p:extLst>
      <p:ext uri="{BB962C8B-B14F-4D97-AF65-F5344CB8AC3E}">
        <p14:creationId xmlns:p14="http://schemas.microsoft.com/office/powerpoint/2010/main" val="1016379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340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2124</Words>
  <Application>Microsoft Office PowerPoint</Application>
  <PresentationFormat>On-screen Show (4:3)</PresentationFormat>
  <Paragraphs>386</Paragraphs>
  <Slides>33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Bradley Hand ITC</vt:lpstr>
      <vt:lpstr>Calibri</vt:lpstr>
      <vt:lpstr>Cambria Math</vt:lpstr>
      <vt:lpstr>Comic Sans MS</vt:lpstr>
      <vt:lpstr>Office Theme</vt:lpstr>
      <vt:lpstr>Straight Line and Circle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Square in Triangle</dc:title>
  <dc:creator>John Burke</dc:creator>
  <cp:lastModifiedBy>John Burke</cp:lastModifiedBy>
  <cp:revision>42</cp:revision>
  <dcterms:created xsi:type="dcterms:W3CDTF">2015-03-06T09:06:41Z</dcterms:created>
  <dcterms:modified xsi:type="dcterms:W3CDTF">2020-12-13T12:03:57Z</dcterms:modified>
</cp:coreProperties>
</file>